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ow Bold" charset="1" panose="00000800000000000000"/>
      <p:regular r:id="rId16"/>
    </p:embeddedFont>
    <p:embeddedFont>
      <p:font typeface="Now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53988" y="-818958"/>
            <a:ext cx="13293359" cy="13293359"/>
          </a:xfrm>
          <a:custGeom>
            <a:avLst/>
            <a:gdLst/>
            <a:ahLst/>
            <a:cxnLst/>
            <a:rect r="r" b="b" t="t" l="l"/>
            <a:pathLst>
              <a:path h="13293359" w="13293359">
                <a:moveTo>
                  <a:pt x="0" y="0"/>
                </a:moveTo>
                <a:lnTo>
                  <a:pt x="13293359" y="0"/>
                </a:lnTo>
                <a:lnTo>
                  <a:pt x="13293359" y="13293360"/>
                </a:lnTo>
                <a:lnTo>
                  <a:pt x="0" y="13293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861576"/>
            <a:ext cx="1283598" cy="0"/>
          </a:xfrm>
          <a:prstGeom prst="line">
            <a:avLst/>
          </a:prstGeom>
          <a:ln cap="flat" w="19050">
            <a:solidFill>
              <a:srgbClr val="D0F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65449"/>
            <a:ext cx="3067037" cy="726503"/>
          </a:xfrm>
          <a:custGeom>
            <a:avLst/>
            <a:gdLst/>
            <a:ahLst/>
            <a:cxnLst/>
            <a:rect r="r" b="b" t="t" l="l"/>
            <a:pathLst>
              <a:path h="726503" w="3067037">
                <a:moveTo>
                  <a:pt x="0" y="0"/>
                </a:moveTo>
                <a:lnTo>
                  <a:pt x="3067037" y="0"/>
                </a:lnTo>
                <a:lnTo>
                  <a:pt x="3067037" y="726502"/>
                </a:lnTo>
                <a:lnTo>
                  <a:pt x="0" y="72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9733" r="-2047" b="-12504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143500"/>
            <a:ext cx="9167466" cy="3676185"/>
            <a:chOff x="0" y="0"/>
            <a:chExt cx="12223289" cy="490158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12223289" cy="3918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390"/>
                </a:lnSpc>
              </a:pPr>
              <a:r>
                <a:rPr lang="en-US" b="true" sz="9652">
                  <a:solidFill>
                    <a:srgbClr val="D0F124"/>
                  </a:solidFill>
                  <a:latin typeface="Now Bold"/>
                  <a:ea typeface="Now Bold"/>
                  <a:cs typeface="Now Bold"/>
                  <a:sym typeface="Now Bold"/>
                </a:rPr>
                <a:t>PROYECTO SITECOM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101572"/>
              <a:ext cx="12223289" cy="800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8"/>
                </a:lnSpc>
              </a:pPr>
              <a:r>
                <a:rPr lang="en-US" sz="3756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Sistema Territorial Comunitario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72521" y="1688030"/>
            <a:ext cx="6516449" cy="3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Duoc UC Instituto Prosional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15948" y="3441228"/>
            <a:ext cx="7643352" cy="238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68"/>
              </a:lnSpc>
            </a:pPr>
            <a:r>
              <a:rPr lang="en-US" b="true" sz="7807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GRACIAS POR SU ATENCIÓN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618213" y="-818958"/>
            <a:ext cx="13293359" cy="13293359"/>
          </a:xfrm>
          <a:custGeom>
            <a:avLst/>
            <a:gdLst/>
            <a:ahLst/>
            <a:cxnLst/>
            <a:rect r="r" b="b" t="t" l="l"/>
            <a:pathLst>
              <a:path h="13293359" w="13293359">
                <a:moveTo>
                  <a:pt x="0" y="0"/>
                </a:moveTo>
                <a:lnTo>
                  <a:pt x="13293359" y="0"/>
                </a:lnTo>
                <a:lnTo>
                  <a:pt x="13293359" y="13293360"/>
                </a:lnTo>
                <a:lnTo>
                  <a:pt x="0" y="13293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92263" y="302197"/>
            <a:ext cx="3067037" cy="726503"/>
          </a:xfrm>
          <a:custGeom>
            <a:avLst/>
            <a:gdLst/>
            <a:ahLst/>
            <a:cxnLst/>
            <a:rect r="r" b="b" t="t" l="l"/>
            <a:pathLst>
              <a:path h="726503" w="3067037">
                <a:moveTo>
                  <a:pt x="0" y="0"/>
                </a:moveTo>
                <a:lnTo>
                  <a:pt x="3067037" y="0"/>
                </a:lnTo>
                <a:lnTo>
                  <a:pt x="3067037" y="726503"/>
                </a:lnTo>
                <a:lnTo>
                  <a:pt x="0" y="726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9733" r="-2047" b="-12504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92220" y="2123636"/>
            <a:ext cx="6853619" cy="6853619"/>
          </a:xfrm>
          <a:custGeom>
            <a:avLst/>
            <a:gdLst/>
            <a:ahLst/>
            <a:cxnLst/>
            <a:rect r="r" b="b" t="t" l="l"/>
            <a:pathLst>
              <a:path h="6853619" w="6853619">
                <a:moveTo>
                  <a:pt x="0" y="0"/>
                </a:moveTo>
                <a:lnTo>
                  <a:pt x="6853619" y="0"/>
                </a:lnTo>
                <a:lnTo>
                  <a:pt x="6853619" y="6853619"/>
                </a:lnTo>
                <a:lnTo>
                  <a:pt x="0" y="6853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16825" y="6934258"/>
            <a:ext cx="2236505" cy="2236505"/>
          </a:xfrm>
          <a:custGeom>
            <a:avLst/>
            <a:gdLst/>
            <a:ahLst/>
            <a:cxnLst/>
            <a:rect r="r" b="b" t="t" l="l"/>
            <a:pathLst>
              <a:path h="2236505" w="2236505">
                <a:moveTo>
                  <a:pt x="0" y="0"/>
                </a:moveTo>
                <a:lnTo>
                  <a:pt x="2236505" y="0"/>
                </a:lnTo>
                <a:lnTo>
                  <a:pt x="2236505" y="2236505"/>
                </a:lnTo>
                <a:lnTo>
                  <a:pt x="0" y="2236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5847157" y="1373188"/>
            <a:ext cx="645949" cy="0"/>
          </a:xfrm>
          <a:prstGeom prst="line">
            <a:avLst/>
          </a:prstGeom>
          <a:ln cap="flat" w="19050">
            <a:solidFill>
              <a:srgbClr val="D0F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01569" y="1957684"/>
            <a:ext cx="9220457" cy="7568565"/>
          </a:xfrm>
          <a:custGeom>
            <a:avLst/>
            <a:gdLst/>
            <a:ahLst/>
            <a:cxnLst/>
            <a:rect r="r" b="b" t="t" l="l"/>
            <a:pathLst>
              <a:path h="7568565" w="9220457">
                <a:moveTo>
                  <a:pt x="0" y="0"/>
                </a:moveTo>
                <a:lnTo>
                  <a:pt x="9220457" y="0"/>
                </a:lnTo>
                <a:lnTo>
                  <a:pt x="9220457" y="7568565"/>
                </a:lnTo>
                <a:lnTo>
                  <a:pt x="0" y="7568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718" r="-83" b="-793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38225"/>
            <a:ext cx="14375496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b="true" sz="5000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INTRODUCCIÓN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53330" y="1209167"/>
            <a:ext cx="605970" cy="3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192263" y="302197"/>
            <a:ext cx="3067037" cy="726503"/>
          </a:xfrm>
          <a:custGeom>
            <a:avLst/>
            <a:gdLst/>
            <a:ahLst/>
            <a:cxnLst/>
            <a:rect r="r" b="b" t="t" l="l"/>
            <a:pathLst>
              <a:path h="726503" w="3067037">
                <a:moveTo>
                  <a:pt x="0" y="0"/>
                </a:moveTo>
                <a:lnTo>
                  <a:pt x="3067037" y="0"/>
                </a:lnTo>
                <a:lnTo>
                  <a:pt x="3067037" y="726503"/>
                </a:lnTo>
                <a:lnTo>
                  <a:pt x="0" y="7265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9733" r="-2047" b="-12504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847157" y="1373188"/>
            <a:ext cx="645949" cy="0"/>
          </a:xfrm>
          <a:prstGeom prst="line">
            <a:avLst/>
          </a:prstGeom>
          <a:ln cap="flat" w="19050">
            <a:solidFill>
              <a:srgbClr val="D0F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90869" y="1584833"/>
            <a:ext cx="9118027" cy="8103614"/>
          </a:xfrm>
          <a:custGeom>
            <a:avLst/>
            <a:gdLst/>
            <a:ahLst/>
            <a:cxnLst/>
            <a:rect r="r" b="b" t="t" l="l"/>
            <a:pathLst>
              <a:path h="8103614" w="9118027">
                <a:moveTo>
                  <a:pt x="0" y="0"/>
                </a:moveTo>
                <a:lnTo>
                  <a:pt x="9118027" y="0"/>
                </a:lnTo>
                <a:lnTo>
                  <a:pt x="9118027" y="8103614"/>
                </a:lnTo>
                <a:lnTo>
                  <a:pt x="0" y="8103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93" r="0" b="-613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426627" y="2318892"/>
            <a:ext cx="7153865" cy="4879713"/>
          </a:xfrm>
          <a:custGeom>
            <a:avLst/>
            <a:gdLst/>
            <a:ahLst/>
            <a:cxnLst/>
            <a:rect r="r" b="b" t="t" l="l"/>
            <a:pathLst>
              <a:path h="4879713" w="7153865">
                <a:moveTo>
                  <a:pt x="0" y="0"/>
                </a:moveTo>
                <a:lnTo>
                  <a:pt x="7153865" y="0"/>
                </a:lnTo>
                <a:lnTo>
                  <a:pt x="7153865" y="4879713"/>
                </a:lnTo>
                <a:lnTo>
                  <a:pt x="0" y="4879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56590"/>
            <a:ext cx="14528520" cy="75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b="true" sz="5000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PROBLEMÁTICA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53330" y="1209167"/>
            <a:ext cx="605970" cy="3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4249756" y="7198605"/>
            <a:ext cx="6088683" cy="6066542"/>
          </a:xfrm>
          <a:custGeom>
            <a:avLst/>
            <a:gdLst/>
            <a:ahLst/>
            <a:cxnLst/>
            <a:rect r="r" b="b" t="t" l="l"/>
            <a:pathLst>
              <a:path h="6066542" w="6088683">
                <a:moveTo>
                  <a:pt x="6088684" y="6066543"/>
                </a:moveTo>
                <a:lnTo>
                  <a:pt x="0" y="6066543"/>
                </a:lnTo>
                <a:lnTo>
                  <a:pt x="0" y="0"/>
                </a:lnTo>
                <a:lnTo>
                  <a:pt x="6088684" y="0"/>
                </a:lnTo>
                <a:lnTo>
                  <a:pt x="6088684" y="606654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92263" y="302197"/>
            <a:ext cx="3067037" cy="726503"/>
          </a:xfrm>
          <a:custGeom>
            <a:avLst/>
            <a:gdLst/>
            <a:ahLst/>
            <a:cxnLst/>
            <a:rect r="r" b="b" t="t" l="l"/>
            <a:pathLst>
              <a:path h="726503" w="3067037">
                <a:moveTo>
                  <a:pt x="0" y="0"/>
                </a:moveTo>
                <a:lnTo>
                  <a:pt x="3067037" y="0"/>
                </a:lnTo>
                <a:lnTo>
                  <a:pt x="3067037" y="726503"/>
                </a:lnTo>
                <a:lnTo>
                  <a:pt x="0" y="726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9733" r="-2047" b="-12504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46450" y="4185056"/>
            <a:ext cx="9558883" cy="9558883"/>
          </a:xfrm>
          <a:custGeom>
            <a:avLst/>
            <a:gdLst/>
            <a:ahLst/>
            <a:cxnLst/>
            <a:rect r="r" b="b" t="t" l="l"/>
            <a:pathLst>
              <a:path h="9558883" w="9558883">
                <a:moveTo>
                  <a:pt x="0" y="0"/>
                </a:moveTo>
                <a:lnTo>
                  <a:pt x="9558883" y="0"/>
                </a:lnTo>
                <a:lnTo>
                  <a:pt x="9558883" y="9558882"/>
                </a:lnTo>
                <a:lnTo>
                  <a:pt x="0" y="9558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275311"/>
            <a:ext cx="5454055" cy="6569171"/>
            <a:chOff x="0" y="0"/>
            <a:chExt cx="7272073" cy="875889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2324" t="0" r="22324" b="0"/>
            <a:stretch>
              <a:fillRect/>
            </a:stretch>
          </p:blipFill>
          <p:spPr>
            <a:xfrm flipH="false" flipV="false">
              <a:off x="0" y="0"/>
              <a:ext cx="7272073" cy="8758895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15847157" y="1373188"/>
            <a:ext cx="645949" cy="0"/>
          </a:xfrm>
          <a:prstGeom prst="line">
            <a:avLst/>
          </a:prstGeom>
          <a:ln cap="flat" w="19050">
            <a:solidFill>
              <a:srgbClr val="D0F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22681" y="2591897"/>
            <a:ext cx="11395075" cy="6009796"/>
          </a:xfrm>
          <a:custGeom>
            <a:avLst/>
            <a:gdLst/>
            <a:ahLst/>
            <a:cxnLst/>
            <a:rect r="r" b="b" t="t" l="l"/>
            <a:pathLst>
              <a:path h="6009796" w="11395075">
                <a:moveTo>
                  <a:pt x="0" y="0"/>
                </a:moveTo>
                <a:lnTo>
                  <a:pt x="11395075" y="0"/>
                </a:lnTo>
                <a:lnTo>
                  <a:pt x="11395075" y="6009797"/>
                </a:lnTo>
                <a:lnTo>
                  <a:pt x="0" y="6009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047" r="0" b="-92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38225"/>
            <a:ext cx="14415151" cy="75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b="true" sz="5000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SOLUCIÓN PROPUESTA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53330" y="1209167"/>
            <a:ext cx="605970" cy="3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192263" y="302197"/>
            <a:ext cx="3067037" cy="726503"/>
          </a:xfrm>
          <a:custGeom>
            <a:avLst/>
            <a:gdLst/>
            <a:ahLst/>
            <a:cxnLst/>
            <a:rect r="r" b="b" t="t" l="l"/>
            <a:pathLst>
              <a:path h="726503" w="3067037">
                <a:moveTo>
                  <a:pt x="0" y="0"/>
                </a:moveTo>
                <a:lnTo>
                  <a:pt x="3067037" y="0"/>
                </a:lnTo>
                <a:lnTo>
                  <a:pt x="3067037" y="726503"/>
                </a:lnTo>
                <a:lnTo>
                  <a:pt x="0" y="726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9733" r="-2047" b="-125046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88270" y="-266875"/>
            <a:ext cx="7366314" cy="10809436"/>
            <a:chOff x="0" y="0"/>
            <a:chExt cx="9821752" cy="144125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70" r="0" b="1070"/>
            <a:stretch>
              <a:fillRect/>
            </a:stretch>
          </p:blipFill>
          <p:spPr>
            <a:xfrm flipH="false" flipV="false">
              <a:off x="0" y="0"/>
              <a:ext cx="9821752" cy="1441258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469761" y="3575028"/>
            <a:ext cx="608426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 b="true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Centralizar y digitalizar la gestión comunitaria.</a:t>
            </a:r>
          </a:p>
          <a:p>
            <a:pPr algn="l">
              <a:lnSpc>
                <a:spcPts val="350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469761" y="4891025"/>
            <a:ext cx="608426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 b="true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Reducir tiempos y costos de trámites.</a:t>
            </a:r>
          </a:p>
          <a:p>
            <a:pPr algn="l">
              <a:lnSpc>
                <a:spcPts val="350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469761" y="6113715"/>
            <a:ext cx="608426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 b="true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Mejorar la comunicación directiva–vecinos.</a:t>
            </a:r>
          </a:p>
          <a:p>
            <a:pPr algn="l">
              <a:lnSpc>
                <a:spcPts val="350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469761" y="7376499"/>
            <a:ext cx="608426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 b="true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Fomentar participación ciudadana.</a:t>
            </a:r>
          </a:p>
          <a:p>
            <a:pPr algn="l">
              <a:lnSpc>
                <a:spcPts val="350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94880" y="3546453"/>
            <a:ext cx="8611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94880" y="4887573"/>
            <a:ext cx="8611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94880" y="6085140"/>
            <a:ext cx="8611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94880" y="7426261"/>
            <a:ext cx="8611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40857"/>
            <a:ext cx="5945750" cy="150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b="true" sz="5000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OBJETIVOS DEL PROYECTO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9144000" y="1373188"/>
            <a:ext cx="645949" cy="0"/>
          </a:xfrm>
          <a:prstGeom prst="line">
            <a:avLst/>
          </a:prstGeom>
          <a:ln cap="flat" w="19050">
            <a:solidFill>
              <a:srgbClr val="D0F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9950172" y="1209167"/>
            <a:ext cx="605970" cy="3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71882" y="8578215"/>
            <a:ext cx="608426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 b="true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Escalable a distintas comunidades.</a:t>
            </a:r>
          </a:p>
          <a:p>
            <a:pPr algn="l">
              <a:lnSpc>
                <a:spcPts val="350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397002" y="8627977"/>
            <a:ext cx="8611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05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665449"/>
            <a:ext cx="3067037" cy="726503"/>
          </a:xfrm>
          <a:custGeom>
            <a:avLst/>
            <a:gdLst/>
            <a:ahLst/>
            <a:cxnLst/>
            <a:rect r="r" b="b" t="t" l="l"/>
            <a:pathLst>
              <a:path h="726503" w="3067037">
                <a:moveTo>
                  <a:pt x="0" y="0"/>
                </a:moveTo>
                <a:lnTo>
                  <a:pt x="3067037" y="0"/>
                </a:lnTo>
                <a:lnTo>
                  <a:pt x="3067037" y="726502"/>
                </a:lnTo>
                <a:lnTo>
                  <a:pt x="0" y="726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9733" r="-2047" b="-125046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847157" y="1373188"/>
            <a:ext cx="645949" cy="0"/>
          </a:xfrm>
          <a:prstGeom prst="line">
            <a:avLst/>
          </a:prstGeom>
          <a:ln cap="flat" w="19050">
            <a:solidFill>
              <a:srgbClr val="D0F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14652871" y="6661349"/>
            <a:ext cx="5212857" cy="5193902"/>
          </a:xfrm>
          <a:custGeom>
            <a:avLst/>
            <a:gdLst/>
            <a:ahLst/>
            <a:cxnLst/>
            <a:rect r="r" b="b" t="t" l="l"/>
            <a:pathLst>
              <a:path h="5193902" w="5212857">
                <a:moveTo>
                  <a:pt x="5212858" y="5193902"/>
                </a:moveTo>
                <a:lnTo>
                  <a:pt x="0" y="5193902"/>
                </a:lnTo>
                <a:lnTo>
                  <a:pt x="0" y="0"/>
                </a:lnTo>
                <a:lnTo>
                  <a:pt x="5212858" y="0"/>
                </a:lnTo>
                <a:lnTo>
                  <a:pt x="5212858" y="51939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30484" y="2084161"/>
            <a:ext cx="5225831" cy="3483887"/>
          </a:xfrm>
          <a:custGeom>
            <a:avLst/>
            <a:gdLst/>
            <a:ahLst/>
            <a:cxnLst/>
            <a:rect r="r" b="b" t="t" l="l"/>
            <a:pathLst>
              <a:path h="3483887" w="5225831">
                <a:moveTo>
                  <a:pt x="0" y="0"/>
                </a:moveTo>
                <a:lnTo>
                  <a:pt x="5225831" y="0"/>
                </a:lnTo>
                <a:lnTo>
                  <a:pt x="5225831" y="3483887"/>
                </a:lnTo>
                <a:lnTo>
                  <a:pt x="0" y="3483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19495" y="5860240"/>
            <a:ext cx="5470726" cy="3775325"/>
          </a:xfrm>
          <a:custGeom>
            <a:avLst/>
            <a:gdLst/>
            <a:ahLst/>
            <a:cxnLst/>
            <a:rect r="r" b="b" t="t" l="l"/>
            <a:pathLst>
              <a:path h="3775325" w="5470726">
                <a:moveTo>
                  <a:pt x="0" y="0"/>
                </a:moveTo>
                <a:lnTo>
                  <a:pt x="5470726" y="0"/>
                </a:lnTo>
                <a:lnTo>
                  <a:pt x="5470726" y="3775325"/>
                </a:lnTo>
                <a:lnTo>
                  <a:pt x="0" y="3775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553084"/>
            <a:ext cx="6110715" cy="70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3"/>
              </a:lnSpc>
            </a:pPr>
            <a:r>
              <a:rPr lang="en-US" b="true" sz="4595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JUNTA DE VECINOS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53330" y="1209167"/>
            <a:ext cx="605970" cy="3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45616"/>
            <a:ext cx="6110715" cy="326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2"/>
              </a:lnSpc>
            </a:pPr>
            <a:r>
              <a:rPr lang="en-US" sz="16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Incluye en primera versión:</a:t>
            </a:r>
          </a:p>
          <a:p>
            <a:pPr algn="l">
              <a:lnSpc>
                <a:spcPts val="3722"/>
              </a:lnSpc>
            </a:pPr>
            <a:r>
              <a:rPr lang="en-US" sz="16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</a:t>
            </a:r>
            <a:r>
              <a:rPr lang="en-US" sz="16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• Inscripción de vecinos</a:t>
            </a:r>
          </a:p>
          <a:p>
            <a:pPr algn="l">
              <a:lnSpc>
                <a:spcPts val="3722"/>
              </a:lnSpc>
            </a:pPr>
            <a:r>
              <a:rPr lang="en-US" sz="16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</a:t>
            </a:r>
            <a:r>
              <a:rPr lang="en-US" sz="16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• Certificados de residencia</a:t>
            </a:r>
          </a:p>
          <a:p>
            <a:pPr algn="l">
              <a:lnSpc>
                <a:spcPts val="3722"/>
              </a:lnSpc>
            </a:pPr>
            <a:r>
              <a:rPr lang="en-US" sz="16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</a:t>
            </a:r>
            <a:r>
              <a:rPr lang="en-US" sz="16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• Proyectos comunitarios</a:t>
            </a:r>
          </a:p>
          <a:p>
            <a:pPr algn="l">
              <a:lnSpc>
                <a:spcPts val="3722"/>
              </a:lnSpc>
            </a:pPr>
            <a:r>
              <a:rPr lang="en-US" sz="16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</a:t>
            </a:r>
            <a:r>
              <a:rPr lang="en-US" sz="16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• Noticias y notificaciones</a:t>
            </a:r>
          </a:p>
          <a:p>
            <a:pPr algn="l">
              <a:lnSpc>
                <a:spcPts val="3722"/>
              </a:lnSpc>
            </a:pPr>
            <a:r>
              <a:rPr lang="en-US" sz="16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</a:t>
            </a:r>
            <a:r>
              <a:rPr lang="en-US" sz="16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•Reservas y actividades con calendario</a:t>
            </a:r>
          </a:p>
          <a:p>
            <a:pPr algn="l">
              <a:lnSpc>
                <a:spcPts val="372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38225"/>
            <a:ext cx="11604216" cy="75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b="true" sz="5000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A QUIÉN VA DIRIGIDO ESTO...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192263" y="302197"/>
            <a:ext cx="3067037" cy="726503"/>
          </a:xfrm>
          <a:custGeom>
            <a:avLst/>
            <a:gdLst/>
            <a:ahLst/>
            <a:cxnLst/>
            <a:rect r="r" b="b" t="t" l="l"/>
            <a:pathLst>
              <a:path h="726503" w="3067037">
                <a:moveTo>
                  <a:pt x="0" y="0"/>
                </a:moveTo>
                <a:lnTo>
                  <a:pt x="3067037" y="0"/>
                </a:lnTo>
                <a:lnTo>
                  <a:pt x="3067037" y="726503"/>
                </a:lnTo>
                <a:lnTo>
                  <a:pt x="0" y="726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9733" r="-2047" b="-125046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847157" y="1373188"/>
            <a:ext cx="645949" cy="0"/>
          </a:xfrm>
          <a:prstGeom prst="line">
            <a:avLst/>
          </a:prstGeom>
          <a:ln cap="flat" w="19050">
            <a:solidFill>
              <a:srgbClr val="D0F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9011225" y="3451961"/>
            <a:ext cx="0" cy="5487067"/>
          </a:xfrm>
          <a:prstGeom prst="line">
            <a:avLst/>
          </a:prstGeom>
          <a:ln cap="flat" w="19050">
            <a:solidFill>
              <a:srgbClr val="D0F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90903" y="3067873"/>
            <a:ext cx="5729096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b="true" sz="5000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PROS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08261" y="3067873"/>
            <a:ext cx="5729096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b="true" sz="5000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CONTRAS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53330" y="1209167"/>
            <a:ext cx="605970" cy="3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0903" y="4209459"/>
            <a:ext cx="6648054" cy="101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SITECOM facilita la gestión vecinal, mejora la comunicación y agiliza trámites, fomentando la participación y la transparencia en la comunidad.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0903" y="5664398"/>
            <a:ext cx="6648054" cy="405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Digitaliza y centraliza procesos comunitarios.</a:t>
            </a:r>
          </a:p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Mejora la comunicación entre directiva y vecinos.</a:t>
            </a:r>
          </a:p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Aumenta la transparencia en trámites y proyectos.</a:t>
            </a:r>
          </a:p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Facilita la participación ciudadana en actividades.</a:t>
            </a:r>
          </a:p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Reduce tiempos y costos administrativos.</a:t>
            </a:r>
          </a:p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Escalable y adaptable a cualquier junta de vecinos.</a:t>
            </a:r>
          </a:p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Interfaz simple para usuarios sin conocimientos técnicos.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08261" y="5664398"/>
            <a:ext cx="6648054" cy="354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Requiere capacitación inicial en la comunidad.</a:t>
            </a:r>
          </a:p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Puede haber resistencia al cambio en vecinos acostumbrados al papel.</a:t>
            </a:r>
          </a:p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Dependencia de conexión a internet estable.</a:t>
            </a:r>
          </a:p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Costos asociados a hosting y mantenimiento.</a:t>
            </a:r>
          </a:p>
          <a:p>
            <a:pPr algn="l" marL="388620" indent="-194310" lvl="1">
              <a:lnSpc>
                <a:spcPts val="405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Posible dificultad de uso en adultos mayores con baja alfabetización digital.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08261" y="4209459"/>
            <a:ext cx="6648054" cy="101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El sistema requiere capacitación, puede generar resistencia al cambio y depende de una conexión a internet estable.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15237864" y="8684926"/>
            <a:ext cx="5212857" cy="5193902"/>
          </a:xfrm>
          <a:custGeom>
            <a:avLst/>
            <a:gdLst/>
            <a:ahLst/>
            <a:cxnLst/>
            <a:rect r="r" b="b" t="t" l="l"/>
            <a:pathLst>
              <a:path h="5193902" w="5212857">
                <a:moveTo>
                  <a:pt x="5212858" y="5193901"/>
                </a:moveTo>
                <a:lnTo>
                  <a:pt x="0" y="5193901"/>
                </a:lnTo>
                <a:lnTo>
                  <a:pt x="0" y="0"/>
                </a:lnTo>
                <a:lnTo>
                  <a:pt x="5212858" y="0"/>
                </a:lnTo>
                <a:lnTo>
                  <a:pt x="5212858" y="51939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37742"/>
            <a:ext cx="14209164" cy="75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b="true" sz="5000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¿POR QUÉ NUESTRO SOFTWARE ES MEJOR?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192263" y="302197"/>
            <a:ext cx="3067037" cy="726503"/>
          </a:xfrm>
          <a:custGeom>
            <a:avLst/>
            <a:gdLst/>
            <a:ahLst/>
            <a:cxnLst/>
            <a:rect r="r" b="b" t="t" l="l"/>
            <a:pathLst>
              <a:path h="726503" w="3067037">
                <a:moveTo>
                  <a:pt x="0" y="0"/>
                </a:moveTo>
                <a:lnTo>
                  <a:pt x="3067037" y="0"/>
                </a:lnTo>
                <a:lnTo>
                  <a:pt x="3067037" y="726503"/>
                </a:lnTo>
                <a:lnTo>
                  <a:pt x="0" y="726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9733" r="-2047" b="-12504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847157" y="1373188"/>
            <a:ext cx="645949" cy="0"/>
          </a:xfrm>
          <a:prstGeom prst="line">
            <a:avLst/>
          </a:prstGeom>
          <a:ln cap="flat" w="19050">
            <a:solidFill>
              <a:srgbClr val="D0F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43171" y="3067491"/>
            <a:ext cx="4504032" cy="3345168"/>
          </a:xfrm>
          <a:custGeom>
            <a:avLst/>
            <a:gdLst/>
            <a:ahLst/>
            <a:cxnLst/>
            <a:rect r="r" b="b" t="t" l="l"/>
            <a:pathLst>
              <a:path h="3345168" w="4504032">
                <a:moveTo>
                  <a:pt x="0" y="0"/>
                </a:moveTo>
                <a:lnTo>
                  <a:pt x="4504032" y="0"/>
                </a:lnTo>
                <a:lnTo>
                  <a:pt x="4504032" y="3345168"/>
                </a:lnTo>
                <a:lnTo>
                  <a:pt x="0" y="334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342" r="0" b="-213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66483" y="3067491"/>
            <a:ext cx="4504032" cy="3345168"/>
          </a:xfrm>
          <a:custGeom>
            <a:avLst/>
            <a:gdLst/>
            <a:ahLst/>
            <a:cxnLst/>
            <a:rect r="r" b="b" t="t" l="l"/>
            <a:pathLst>
              <a:path h="3345168" w="4504032">
                <a:moveTo>
                  <a:pt x="0" y="0"/>
                </a:moveTo>
                <a:lnTo>
                  <a:pt x="4504032" y="0"/>
                </a:lnTo>
                <a:lnTo>
                  <a:pt x="4504032" y="3345168"/>
                </a:lnTo>
                <a:lnTo>
                  <a:pt x="0" y="3345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95" t="0" r="-249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49311" y="3067491"/>
            <a:ext cx="4504032" cy="3345168"/>
          </a:xfrm>
          <a:custGeom>
            <a:avLst/>
            <a:gdLst/>
            <a:ahLst/>
            <a:cxnLst/>
            <a:rect r="r" b="b" t="t" l="l"/>
            <a:pathLst>
              <a:path h="3345168" w="4504032">
                <a:moveTo>
                  <a:pt x="0" y="0"/>
                </a:moveTo>
                <a:lnTo>
                  <a:pt x="4504032" y="0"/>
                </a:lnTo>
                <a:lnTo>
                  <a:pt x="4504032" y="3345168"/>
                </a:lnTo>
                <a:lnTo>
                  <a:pt x="0" y="3345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539" r="0" b="-1910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81111" y="6876129"/>
            <a:ext cx="7369997" cy="3140750"/>
          </a:xfrm>
          <a:custGeom>
            <a:avLst/>
            <a:gdLst/>
            <a:ahLst/>
            <a:cxnLst/>
            <a:rect r="r" b="b" t="t" l="l"/>
            <a:pathLst>
              <a:path h="3140750" w="7369997">
                <a:moveTo>
                  <a:pt x="0" y="0"/>
                </a:moveTo>
                <a:lnTo>
                  <a:pt x="7369997" y="0"/>
                </a:lnTo>
                <a:lnTo>
                  <a:pt x="7369997" y="3140751"/>
                </a:lnTo>
                <a:lnTo>
                  <a:pt x="0" y="3140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82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53330" y="1209167"/>
            <a:ext cx="605970" cy="3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07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71130" y="2494439"/>
            <a:ext cx="4476073" cy="959506"/>
            <a:chOff x="0" y="0"/>
            <a:chExt cx="5968098" cy="12793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5968098" cy="720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2999" b="true">
                  <a:solidFill>
                    <a:srgbClr val="D0F124"/>
                  </a:solidFill>
                  <a:latin typeface="Now Bold"/>
                  <a:ea typeface="Now Bold"/>
                  <a:cs typeface="Now Bold"/>
                  <a:sym typeface="Now Bold"/>
                </a:rPr>
                <a:t>Modelo de suscripción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58542"/>
              <a:ext cx="5968098" cy="420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7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3171" y="1273969"/>
            <a:ext cx="14209164" cy="75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b="true" sz="5000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¿CÓMO LO VENDEREMOS AL MERCADO?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949846" y="2494439"/>
            <a:ext cx="3102961" cy="939186"/>
            <a:chOff x="0" y="0"/>
            <a:chExt cx="4137281" cy="125224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04775"/>
              <a:ext cx="4137281" cy="674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2799" b="true">
                  <a:solidFill>
                    <a:srgbClr val="D0F124"/>
                  </a:solidFill>
                  <a:latin typeface="Now Bold"/>
                  <a:ea typeface="Now Bold"/>
                  <a:cs typeface="Now Bold"/>
                  <a:sym typeface="Now Bold"/>
                </a:rPr>
                <a:t>Soporte incluido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31449"/>
              <a:ext cx="4137281" cy="420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7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29368" y="2494439"/>
            <a:ext cx="3778262" cy="959506"/>
            <a:chOff x="0" y="0"/>
            <a:chExt cx="5037683" cy="127934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23825"/>
              <a:ext cx="5037683" cy="720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2999" b="true">
                  <a:solidFill>
                    <a:srgbClr val="D0F124"/>
                  </a:solidFill>
                  <a:latin typeface="Now Bold"/>
                  <a:ea typeface="Now Bold"/>
                  <a:cs typeface="Now Bold"/>
                  <a:sym typeface="Now Bold"/>
                </a:rPr>
                <a:t>Contrato 1–2 años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58542"/>
              <a:ext cx="5037683" cy="420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78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192263" y="302197"/>
            <a:ext cx="3067037" cy="726503"/>
          </a:xfrm>
          <a:custGeom>
            <a:avLst/>
            <a:gdLst/>
            <a:ahLst/>
            <a:cxnLst/>
            <a:rect r="r" b="b" t="t" l="l"/>
            <a:pathLst>
              <a:path h="726503" w="3067037">
                <a:moveTo>
                  <a:pt x="0" y="0"/>
                </a:moveTo>
                <a:lnTo>
                  <a:pt x="3067037" y="0"/>
                </a:lnTo>
                <a:lnTo>
                  <a:pt x="3067037" y="726503"/>
                </a:lnTo>
                <a:lnTo>
                  <a:pt x="0" y="726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9733" r="-2047" b="-12504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847157" y="1373188"/>
            <a:ext cx="645949" cy="0"/>
          </a:xfrm>
          <a:prstGeom prst="line">
            <a:avLst/>
          </a:prstGeom>
          <a:ln cap="flat" w="19050">
            <a:solidFill>
              <a:srgbClr val="D0F1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871096"/>
            <a:ext cx="14528520" cy="75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b="true" sz="5000">
                <a:solidFill>
                  <a:srgbClr val="D0F124"/>
                </a:solidFill>
                <a:latin typeface="Now Bold"/>
                <a:ea typeface="Now Bold"/>
                <a:cs typeface="Now Bold"/>
                <a:sym typeface="Now Bold"/>
              </a:rPr>
              <a:t>CONCLUSIÓN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53330" y="1209167"/>
            <a:ext cx="605970" cy="3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08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6193788"/>
            <a:ext cx="18689755" cy="4332666"/>
            <a:chOff x="0" y="0"/>
            <a:chExt cx="24919673" cy="577688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2613" r="0" b="32613"/>
            <a:stretch>
              <a:fillRect/>
            </a:stretch>
          </p:blipFill>
          <p:spPr>
            <a:xfrm flipH="false" flipV="false">
              <a:off x="0" y="0"/>
              <a:ext cx="24919673" cy="5776888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028700" y="665449"/>
            <a:ext cx="3067037" cy="726503"/>
          </a:xfrm>
          <a:custGeom>
            <a:avLst/>
            <a:gdLst/>
            <a:ahLst/>
            <a:cxnLst/>
            <a:rect r="r" b="b" t="t" l="l"/>
            <a:pathLst>
              <a:path h="726503" w="3067037">
                <a:moveTo>
                  <a:pt x="0" y="0"/>
                </a:moveTo>
                <a:lnTo>
                  <a:pt x="3067037" y="0"/>
                </a:lnTo>
                <a:lnTo>
                  <a:pt x="3067037" y="726502"/>
                </a:lnTo>
                <a:lnTo>
                  <a:pt x="0" y="726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9733" r="-2047" b="-12504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73972" y="3455497"/>
            <a:ext cx="13573185" cy="17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22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Con SITECOM queremos demostrar que la tecnología puede estar al servicio de la comunidad. Este proyecto no solo digitaliza trámites, sino que acerca a los vecinos, fomenta la transparencia y fortalece los lazos de participación. Es un paso hacia una gestión vecinal más moderna, inclusiva y preparada para los desafíos del futuro.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DAGx-WkXiOA</dc:identifier>
  <dcterms:modified xsi:type="dcterms:W3CDTF">2011-08-01T06:04:30Z</dcterms:modified>
  <cp:revision>1</cp:revision>
  <dc:title>06 de septiembre del 2025</dc:title>
</cp:coreProperties>
</file>